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sldIdLst>
    <p:sldId id="290" r:id="rId5"/>
    <p:sldId id="287" r:id="rId6"/>
    <p:sldId id="320" r:id="rId7"/>
    <p:sldId id="321" r:id="rId8"/>
    <p:sldId id="29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BE8"/>
    <a:srgbClr val="953791"/>
    <a:srgbClr val="AE40A9"/>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899" autoAdjust="0"/>
  </p:normalViewPr>
  <p:slideViewPr>
    <p:cSldViewPr snapToGrid="0" snapToObjects="1" showGuides="1">
      <p:cViewPr varScale="1">
        <p:scale>
          <a:sx n="81" d="100"/>
          <a:sy n="81" d="100"/>
        </p:scale>
        <p:origin x="754" y="8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10/25/2023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5379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a:xfrm>
            <a:off x="1139952" y="389161"/>
            <a:ext cx="9912096" cy="1014984"/>
          </a:xfrm>
        </p:spPr>
        <p:txBody>
          <a:bodyPr/>
          <a:lstStyle/>
          <a:p>
            <a:r>
              <a:rPr kumimoji="0" lang="en-US" sz="3200" b="1" i="0" u="none" strike="noStrike" kern="1200" cap="none" spc="0" normalizeH="0" baseline="0" noProof="0" dirty="0">
                <a:ln>
                  <a:noFill/>
                </a:ln>
                <a:solidFill>
                  <a:srgbClr val="FFFFFF"/>
                </a:solidFill>
                <a:effectLst/>
                <a:uLnTx/>
                <a:uFillTx/>
                <a:latin typeface="Comic Sans MS" panose="030F0702030302020204" pitchFamily="66" charset="0"/>
                <a:ea typeface="+mj-ea"/>
                <a:cs typeface="+mj-cs"/>
              </a:rPr>
              <a:t>Title:- </a:t>
            </a:r>
            <a:r>
              <a:rPr lang="en-US" sz="3200" b="1" dirty="0" err="1">
                <a:solidFill>
                  <a:srgbClr val="FFFFFF"/>
                </a:solidFill>
                <a:latin typeface="Comic Sans MS" panose="030F0702030302020204" pitchFamily="66" charset="0"/>
              </a:rPr>
              <a:t>BulliSheild</a:t>
            </a:r>
            <a:r>
              <a:rPr lang="en-US" sz="3200" b="1" dirty="0">
                <a:solidFill>
                  <a:srgbClr val="FFFFFF"/>
                </a:solidFill>
                <a:latin typeface="Comic Sans MS" panose="030F0702030302020204" pitchFamily="66" charset="0"/>
              </a:rPr>
              <a:t>: “</a:t>
            </a:r>
            <a:r>
              <a:rPr kumimoji="0" lang="en-US" sz="3200" b="1" i="0" u="none" strike="noStrike" kern="1200" cap="none" spc="0" normalizeH="0" baseline="0" noProof="0" dirty="0">
                <a:ln>
                  <a:noFill/>
                </a:ln>
                <a:solidFill>
                  <a:srgbClr val="FFFFFF"/>
                </a:solidFill>
                <a:effectLst/>
                <a:uLnTx/>
                <a:uFillTx/>
                <a:latin typeface="Comic Sans MS" panose="030F0702030302020204" pitchFamily="66" charset="0"/>
                <a:ea typeface="+mj-ea"/>
                <a:cs typeface="+mj-cs"/>
              </a:rPr>
              <a:t>A Complete System to Detect, Stop Cyber Bullying Along with AI supported Mental Health Counselling </a:t>
            </a:r>
            <a:r>
              <a:rPr kumimoji="0" lang="en-US" sz="3200" b="1" i="0" u="none" strike="noStrike" kern="1200" cap="none" spc="0" normalizeH="0" baseline="0" noProof="0" dirty="0" err="1">
                <a:ln>
                  <a:noFill/>
                </a:ln>
                <a:solidFill>
                  <a:srgbClr val="FFFFFF"/>
                </a:solidFill>
                <a:effectLst/>
                <a:uLnTx/>
                <a:uFillTx/>
                <a:latin typeface="Comic Sans MS" panose="030F0702030302020204" pitchFamily="66" charset="0"/>
                <a:ea typeface="+mj-ea"/>
                <a:cs typeface="+mj-cs"/>
              </a:rPr>
              <a:t>ChatBot</a:t>
            </a:r>
            <a:r>
              <a:rPr kumimoji="0" lang="en-US" sz="3200" b="1" i="0" u="none" strike="noStrike" kern="1200" cap="none" spc="0" normalizeH="0" baseline="0" noProof="0" dirty="0">
                <a:ln>
                  <a:noFill/>
                </a:ln>
                <a:solidFill>
                  <a:srgbClr val="FFFFFF"/>
                </a:solidFill>
                <a:effectLst/>
                <a:uLnTx/>
                <a:uFillTx/>
                <a:latin typeface="Comic Sans MS" panose="030F0702030302020204" pitchFamily="66" charset="0"/>
                <a:ea typeface="+mj-ea"/>
                <a:cs typeface="+mj-cs"/>
              </a:rPr>
              <a:t>"</a:t>
            </a:r>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Farhana Akbar</a:t>
            </a:r>
          </a:p>
        </p:txBody>
      </p:sp>
      <p:pic>
        <p:nvPicPr>
          <p:cNvPr id="20" name="Picture Placeholder 19">
            <a:extLst>
              <a:ext uri="{FF2B5EF4-FFF2-40B4-BE49-F238E27FC236}">
                <a16:creationId xmlns:a16="http://schemas.microsoft.com/office/drawing/2014/main" id="{EC0F062A-37EA-357D-BB68-A7AA0DBCCBDD}"/>
              </a:ext>
            </a:extLst>
          </p:cNvPr>
          <p:cNvPicPr>
            <a:picLocks noGrp="1"/>
          </p:cNvPicPr>
          <p:nvPr>
            <p:ph type="pic" sz="quarter" idx="17"/>
          </p:nvPr>
        </p:nvPicPr>
        <p:blipFill>
          <a:blip r:embed="rId2"/>
          <a:srcRect t="16522" b="16522"/>
          <a:stretch/>
        </p:blipFill>
        <p:spPr>
          <a:xfrm>
            <a:off x="3433572" y="2194823"/>
            <a:ext cx="2487168" cy="2103120"/>
          </a:xfrm>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ID: 2012482042</a:t>
            </a:r>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Farhan </a:t>
            </a:r>
            <a:r>
              <a:rPr lang="en-US" dirty="0" err="1"/>
              <a:t>Tahmid</a:t>
            </a:r>
            <a:endParaRPr lang="en-US" dirty="0"/>
          </a:p>
        </p:txBody>
      </p:sp>
      <p:pic>
        <p:nvPicPr>
          <p:cNvPr id="18" name="Picture Placeholder 17">
            <a:extLst>
              <a:ext uri="{FF2B5EF4-FFF2-40B4-BE49-F238E27FC236}">
                <a16:creationId xmlns:a16="http://schemas.microsoft.com/office/drawing/2014/main" id="{BA813023-271D-01D1-8CA4-56120BA12FDA}"/>
              </a:ext>
            </a:extLst>
          </p:cNvPr>
          <p:cNvPicPr>
            <a:picLocks noGrp="1"/>
          </p:cNvPicPr>
          <p:nvPr>
            <p:ph type="pic" sz="quarter" idx="20"/>
          </p:nvPr>
        </p:nvPicPr>
        <p:blipFill>
          <a:blip r:embed="rId3"/>
          <a:srcRect t="18290" b="18290"/>
          <a:stretch/>
        </p:blipFill>
        <p:spPr>
          <a:xfrm>
            <a:off x="6277356" y="2193042"/>
            <a:ext cx="2487168" cy="2103120"/>
          </a:xfrm>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ID: </a:t>
            </a:r>
            <a:r>
              <a:rPr lang="en-GB" sz="1600" dirty="0"/>
              <a:t>2031458642</a:t>
            </a:r>
            <a:endParaRPr lang="en-US" dirty="0"/>
          </a:p>
        </p:txBody>
      </p:sp>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a:xfrm>
            <a:off x="747522" y="3564196"/>
            <a:ext cx="2514600" cy="338328"/>
          </a:xfrm>
        </p:spPr>
        <p:txBody>
          <a:bodyPr/>
          <a:lstStyle/>
          <a:p>
            <a:r>
              <a:rPr lang="en-US" sz="3600" b="1" dirty="0">
                <a:effectLst>
                  <a:outerShdw blurRad="38100" dist="38100" dir="2700000" algn="tl">
                    <a:srgbClr val="000000">
                      <a:alpha val="43137"/>
                    </a:srgbClr>
                  </a:outerShdw>
                </a:effectLst>
              </a:rPr>
              <a:t>Our Team</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a:t>
            </a:fld>
            <a:endParaRPr lang="en-US" dirty="0"/>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CSE327</a:t>
            </a:r>
          </a:p>
        </p:txBody>
      </p:sp>
      <p:sp>
        <p:nvSpPr>
          <p:cNvPr id="4" name="Text Placeholder 8">
            <a:extLst>
              <a:ext uri="{FF2B5EF4-FFF2-40B4-BE49-F238E27FC236}">
                <a16:creationId xmlns:a16="http://schemas.microsoft.com/office/drawing/2014/main" id="{1258E608-10DD-81A2-B3CB-F6C056B0FC03}"/>
              </a:ext>
            </a:extLst>
          </p:cNvPr>
          <p:cNvSpPr txBox="1">
            <a:spLocks/>
          </p:cNvSpPr>
          <p:nvPr/>
        </p:nvSpPr>
        <p:spPr>
          <a:xfrm>
            <a:off x="9093708" y="2136874"/>
            <a:ext cx="2514600" cy="3200400"/>
          </a:xfrm>
          <a:prstGeom prst="rect">
            <a:avLst/>
          </a:prstGeom>
          <a:solidFill>
            <a:schemeClr val="accent5"/>
          </a:solidFill>
          <a:ln w="25400">
            <a:solidFill>
              <a:schemeClr val="dk1"/>
            </a:solidFill>
          </a:ln>
        </p:spPr>
        <p:txBody>
          <a:bodyPr vert="horz" lIns="91440" tIns="2377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Nafiur</a:t>
            </a:r>
            <a:r>
              <a:rPr lang="en-US" dirty="0"/>
              <a:t> Rahman</a:t>
            </a:r>
          </a:p>
        </p:txBody>
      </p:sp>
      <p:pic>
        <p:nvPicPr>
          <p:cNvPr id="5" name="Picture Placeholder 17">
            <a:extLst>
              <a:ext uri="{FF2B5EF4-FFF2-40B4-BE49-F238E27FC236}">
                <a16:creationId xmlns:a16="http://schemas.microsoft.com/office/drawing/2014/main" id="{D93D901A-B014-625A-7DEF-CC207E748193}"/>
              </a:ext>
            </a:extLst>
          </p:cNvPr>
          <p:cNvPicPr>
            <a:picLocks/>
          </p:cNvPicPr>
          <p:nvPr/>
        </p:nvPicPr>
        <p:blipFill rotWithShape="1">
          <a:blip r:embed="rId4"/>
          <a:srcRect l="3775" t="24189" r="21814" b="18289"/>
          <a:stretch/>
        </p:blipFill>
        <p:spPr>
          <a:xfrm>
            <a:off x="9093708" y="2136875"/>
            <a:ext cx="2487168" cy="2159288"/>
          </a:xfrm>
          <a:prstGeom prst="rect">
            <a:avLst/>
          </a:prstGeom>
          <a:ln w="25400">
            <a:solidFill>
              <a:schemeClr val="tx1"/>
            </a:solidFill>
          </a:ln>
        </p:spPr>
      </p:pic>
      <p:sp>
        <p:nvSpPr>
          <p:cNvPr id="7" name="Text Placeholder 10">
            <a:extLst>
              <a:ext uri="{FF2B5EF4-FFF2-40B4-BE49-F238E27FC236}">
                <a16:creationId xmlns:a16="http://schemas.microsoft.com/office/drawing/2014/main" id="{ECBA2239-0F07-2A28-EE2B-B3B5D223F734}"/>
              </a:ext>
            </a:extLst>
          </p:cNvPr>
          <p:cNvSpPr txBox="1">
            <a:spLocks/>
          </p:cNvSpPr>
          <p:nvPr/>
        </p:nvSpPr>
        <p:spPr>
          <a:xfrm>
            <a:off x="9093708" y="4790378"/>
            <a:ext cx="2514600" cy="33832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 </a:t>
            </a:r>
            <a:r>
              <a:rPr lang="en-GB" dirty="0"/>
              <a:t>2014154642</a:t>
            </a:r>
            <a:endParaRPr lang="en-US" dirty="0"/>
          </a:p>
        </p:txBody>
      </p:sp>
    </p:spTree>
    <p:extLst>
      <p:ext uri="{BB962C8B-B14F-4D97-AF65-F5344CB8AC3E}">
        <p14:creationId xmlns:p14="http://schemas.microsoft.com/office/powerpoint/2010/main" val="325180208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r>
              <a:rPr lang="en-US" sz="1600" dirty="0"/>
              <a:t>A complete system that can stop cyberbullying. This system will be working with institutions and organizations to detect cyberbullying cases in different forms, keep records of the victims and bullies and take actions centrally if needed. Also the system can provide personalized counselling to victims.</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6" name="Picture Placeholder 5">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a:stretch/>
        </p:blipFill>
        <p:spPr>
          <a:xfrm>
            <a:off x="8296656" y="0"/>
            <a:ext cx="3895344" cy="6858000"/>
          </a:xfrm>
        </p:spPr>
      </p:pic>
    </p:spTree>
    <p:extLst>
      <p:ext uri="{BB962C8B-B14F-4D97-AF65-F5344CB8AC3E}">
        <p14:creationId xmlns:p14="http://schemas.microsoft.com/office/powerpoint/2010/main" val="378000289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06E13D-E201-C253-7067-13DC69CACAAB}"/>
              </a:ext>
            </a:extLst>
          </p:cNvPr>
          <p:cNvSpPr>
            <a:spLocks noGrp="1"/>
          </p:cNvSpPr>
          <p:nvPr>
            <p:ph type="ctrTitle"/>
          </p:nvPr>
        </p:nvSpPr>
        <p:spPr>
          <a:xfrm>
            <a:off x="1677971" y="1487826"/>
            <a:ext cx="8512404" cy="1709928"/>
          </a:xfrm>
        </p:spPr>
        <p:txBody>
          <a:bodyPr/>
          <a:lstStyle/>
          <a:p>
            <a:pPr algn="ctr"/>
            <a:r>
              <a:rPr lang="en-US" dirty="0"/>
              <a:t>Target / Audience</a:t>
            </a:r>
          </a:p>
        </p:txBody>
      </p:sp>
      <p:sp>
        <p:nvSpPr>
          <p:cNvPr id="11" name="Subtitle 10">
            <a:extLst>
              <a:ext uri="{FF2B5EF4-FFF2-40B4-BE49-F238E27FC236}">
                <a16:creationId xmlns:a16="http://schemas.microsoft.com/office/drawing/2014/main" id="{DC878BF2-9F19-D99E-8182-79F516212A0E}"/>
              </a:ext>
            </a:extLst>
          </p:cNvPr>
          <p:cNvSpPr>
            <a:spLocks noGrp="1"/>
          </p:cNvSpPr>
          <p:nvPr>
            <p:ph type="subTitle" idx="1"/>
          </p:nvPr>
        </p:nvSpPr>
        <p:spPr>
          <a:xfrm>
            <a:off x="2677211" y="2718415"/>
            <a:ext cx="7513163" cy="1883664"/>
          </a:xfrm>
        </p:spPr>
        <p:txBody>
          <a:bodyPr/>
          <a:lstStyle/>
          <a:p>
            <a:pPr marL="514350" indent="-514350">
              <a:buFont typeface="Wingdings" panose="05000000000000000000" pitchFamily="2" charset="2"/>
              <a:buChar char="q"/>
            </a:pPr>
            <a:r>
              <a:rPr lang="en-US" sz="3200" dirty="0"/>
              <a:t>Institutions will be our main target. It could be</a:t>
            </a:r>
          </a:p>
          <a:p>
            <a:pPr marL="514350" indent="-514350">
              <a:buFont typeface="Wingdings" panose="05000000000000000000" pitchFamily="2" charset="2"/>
              <a:buChar char="ü"/>
            </a:pPr>
            <a:r>
              <a:rPr lang="en-US" sz="3200" dirty="0"/>
              <a:t>School</a:t>
            </a:r>
          </a:p>
          <a:p>
            <a:pPr marL="514350" indent="-514350">
              <a:buFont typeface="Wingdings" panose="05000000000000000000" pitchFamily="2" charset="2"/>
              <a:buChar char="ü"/>
            </a:pPr>
            <a:r>
              <a:rPr lang="en-US" sz="3200" dirty="0"/>
              <a:t>College</a:t>
            </a:r>
          </a:p>
          <a:p>
            <a:pPr marL="514350" indent="-514350">
              <a:buFont typeface="Wingdings" panose="05000000000000000000" pitchFamily="2" charset="2"/>
              <a:buChar char="ü"/>
            </a:pPr>
            <a:r>
              <a:rPr lang="en-US" sz="3200" dirty="0"/>
              <a:t>University</a:t>
            </a:r>
          </a:p>
        </p:txBody>
      </p:sp>
      <p:sp>
        <p:nvSpPr>
          <p:cNvPr id="7" name="Slide Number Placeholder 6">
            <a:extLst>
              <a:ext uri="{FF2B5EF4-FFF2-40B4-BE49-F238E27FC236}">
                <a16:creationId xmlns:a16="http://schemas.microsoft.com/office/drawing/2014/main" id="{D845AF4F-A33B-CE0E-7922-24BA9FC448BA}"/>
              </a:ext>
            </a:extLst>
          </p:cNvPr>
          <p:cNvSpPr>
            <a:spLocks noGrp="1"/>
          </p:cNvSpPr>
          <p:nvPr>
            <p:ph type="sldNum" sz="quarter" idx="4294967295"/>
          </p:nvPr>
        </p:nvSpPr>
        <p:spPr>
          <a:xfrm>
            <a:off x="806823" y="6400800"/>
            <a:ext cx="365125" cy="247650"/>
          </a:xfrm>
        </p:spPr>
        <p:txBody>
          <a:bodyPr/>
          <a:lstStyle/>
          <a:p>
            <a:fld id="{8D0AFDD5-844D-364D-8AEC-50CF4D36D55D}" type="slidenum">
              <a:rPr lang="en-US" noProof="0" smtClean="0"/>
              <a:t>3</a:t>
            </a:fld>
            <a:endParaRPr lang="en-US" noProof="0" dirty="0"/>
          </a:p>
        </p:txBody>
      </p:sp>
    </p:spTree>
    <p:extLst>
      <p:ext uri="{BB962C8B-B14F-4D97-AF65-F5344CB8AC3E}">
        <p14:creationId xmlns:p14="http://schemas.microsoft.com/office/powerpoint/2010/main" val="11598806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17DE34-257E-605E-4F9C-689F9D068F34}"/>
              </a:ext>
            </a:extLst>
          </p:cNvPr>
          <p:cNvSpPr>
            <a:spLocks noGrp="1"/>
          </p:cNvSpPr>
          <p:nvPr>
            <p:ph type="title"/>
          </p:nvPr>
        </p:nvSpPr>
        <p:spPr/>
        <p:txBody>
          <a:bodyPr/>
          <a:lstStyle/>
          <a:p>
            <a:r>
              <a:rPr lang="en-US" sz="4800" dirty="0"/>
              <a:t>Need, Problem and Opportunity</a:t>
            </a:r>
          </a:p>
        </p:txBody>
      </p:sp>
      <p:pic>
        <p:nvPicPr>
          <p:cNvPr id="34" name="Picture Placeholder 33">
            <a:extLst>
              <a:ext uri="{FF2B5EF4-FFF2-40B4-BE49-F238E27FC236}">
                <a16:creationId xmlns:a16="http://schemas.microsoft.com/office/drawing/2014/main" id="{52E6CC27-0ECE-FD01-A221-EE03F48C90A0}"/>
              </a:ext>
            </a:extLst>
          </p:cNvPr>
          <p:cNvPicPr>
            <a:picLocks noGrp="1" noChangeAspect="1"/>
          </p:cNvPicPr>
          <p:nvPr>
            <p:ph type="pic" sz="quarter" idx="13"/>
          </p:nvPr>
        </p:nvPicPr>
        <p:blipFill>
          <a:blip r:embed="rId2"/>
          <a:srcRect t="21020" b="21020"/>
          <a:stretch>
            <a:fillRect/>
          </a:stretch>
        </p:blipFill>
        <p:spPr>
          <a:xfrm>
            <a:off x="565816" y="2323533"/>
            <a:ext cx="2616315" cy="1346633"/>
          </a:xfrm>
        </p:spPr>
      </p:pic>
      <p:pic>
        <p:nvPicPr>
          <p:cNvPr id="38" name="Picture Placeholder 37">
            <a:extLst>
              <a:ext uri="{FF2B5EF4-FFF2-40B4-BE49-F238E27FC236}">
                <a16:creationId xmlns:a16="http://schemas.microsoft.com/office/drawing/2014/main" id="{3EBEFEE8-4AD1-13D6-0B78-4AB15E4E7610}"/>
              </a:ext>
            </a:extLst>
          </p:cNvPr>
          <p:cNvPicPr>
            <a:picLocks noGrp="1" noChangeAspect="1"/>
          </p:cNvPicPr>
          <p:nvPr>
            <p:ph type="pic" sz="quarter" idx="20"/>
          </p:nvPr>
        </p:nvPicPr>
        <p:blipFill>
          <a:blip r:embed="rId3"/>
          <a:srcRect t="14656" b="14656"/>
          <a:stretch>
            <a:fillRect/>
          </a:stretch>
        </p:blipFill>
        <p:spPr>
          <a:xfrm>
            <a:off x="6266979" y="2323533"/>
            <a:ext cx="2616671" cy="1346767"/>
          </a:xfrm>
        </p:spPr>
      </p:pic>
      <p:sp>
        <p:nvSpPr>
          <p:cNvPr id="17" name="Text Placeholder 16">
            <a:extLst>
              <a:ext uri="{FF2B5EF4-FFF2-40B4-BE49-F238E27FC236}">
                <a16:creationId xmlns:a16="http://schemas.microsoft.com/office/drawing/2014/main" id="{67A27B20-67D2-88C7-9D4A-5506E43A1947}"/>
              </a:ext>
            </a:extLst>
          </p:cNvPr>
          <p:cNvSpPr>
            <a:spLocks noGrp="1"/>
          </p:cNvSpPr>
          <p:nvPr>
            <p:ph type="body" sz="quarter" idx="21"/>
          </p:nvPr>
        </p:nvSpPr>
        <p:spPr>
          <a:xfrm>
            <a:off x="3400044" y="2196445"/>
            <a:ext cx="2534411" cy="1773027"/>
          </a:xfrm>
        </p:spPr>
        <p:txBody>
          <a:bodyPr/>
          <a:lstStyle/>
          <a:p>
            <a:r>
              <a:rPr lang="en-US" sz="2800" dirty="0"/>
              <a:t>Cyber bullying increasing </a:t>
            </a:r>
          </a:p>
          <a:p>
            <a:r>
              <a:rPr lang="en-US" sz="2800" dirty="0"/>
              <a:t>day by day</a:t>
            </a:r>
          </a:p>
          <a:p>
            <a:endParaRPr lang="en-US" sz="3200" dirty="0"/>
          </a:p>
        </p:txBody>
      </p:sp>
      <p:sp>
        <p:nvSpPr>
          <p:cNvPr id="39" name="Text Placeholder 16">
            <a:extLst>
              <a:ext uri="{FF2B5EF4-FFF2-40B4-BE49-F238E27FC236}">
                <a16:creationId xmlns:a16="http://schemas.microsoft.com/office/drawing/2014/main" id="{8AF6CD62-D6F2-3652-5123-327CE797DD78}"/>
              </a:ext>
            </a:extLst>
          </p:cNvPr>
          <p:cNvSpPr txBox="1">
            <a:spLocks/>
          </p:cNvSpPr>
          <p:nvPr/>
        </p:nvSpPr>
        <p:spPr>
          <a:xfrm>
            <a:off x="9217953" y="2323533"/>
            <a:ext cx="2534411" cy="17730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Getting out of control these days!</a:t>
            </a:r>
            <a:endParaRPr lang="en-US" sz="3200" dirty="0"/>
          </a:p>
        </p:txBody>
      </p:sp>
      <p:pic>
        <p:nvPicPr>
          <p:cNvPr id="40" name="Picture Placeholder 33">
            <a:extLst>
              <a:ext uri="{FF2B5EF4-FFF2-40B4-BE49-F238E27FC236}">
                <a16:creationId xmlns:a16="http://schemas.microsoft.com/office/drawing/2014/main" id="{F5C2DB07-BFF7-995C-BEFD-D545FC0E4A26}"/>
              </a:ext>
            </a:extLst>
          </p:cNvPr>
          <p:cNvPicPr>
            <a:picLocks noChangeAspect="1"/>
          </p:cNvPicPr>
          <p:nvPr/>
        </p:nvPicPr>
        <p:blipFill rotWithShape="1">
          <a:blip r:embed="rId4"/>
          <a:srcRect t="4315" b="8258"/>
          <a:stretch/>
        </p:blipFill>
        <p:spPr>
          <a:xfrm>
            <a:off x="565815" y="4176075"/>
            <a:ext cx="2300177" cy="1989056"/>
          </a:xfrm>
          <a:prstGeom prst="rect">
            <a:avLst/>
          </a:prstGeom>
          <a:ln w="25400">
            <a:solidFill>
              <a:schemeClr val="tx1"/>
            </a:solidFill>
          </a:ln>
        </p:spPr>
      </p:pic>
      <p:sp>
        <p:nvSpPr>
          <p:cNvPr id="41" name="Text Placeholder 16">
            <a:extLst>
              <a:ext uri="{FF2B5EF4-FFF2-40B4-BE49-F238E27FC236}">
                <a16:creationId xmlns:a16="http://schemas.microsoft.com/office/drawing/2014/main" id="{FE37C9D7-23A4-9B5C-40FC-D218A1CBBDF6}"/>
              </a:ext>
            </a:extLst>
          </p:cNvPr>
          <p:cNvSpPr txBox="1">
            <a:spLocks/>
          </p:cNvSpPr>
          <p:nvPr/>
        </p:nvSpPr>
        <p:spPr>
          <a:xfrm>
            <a:off x="3634278" y="4591763"/>
            <a:ext cx="2300177" cy="15733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There should be a centralized system with stored records</a:t>
            </a:r>
          </a:p>
          <a:p>
            <a:endParaRPr lang="en-US" sz="3200" dirty="0"/>
          </a:p>
        </p:txBody>
      </p:sp>
      <p:pic>
        <p:nvPicPr>
          <p:cNvPr id="42" name="Picture Placeholder 33">
            <a:extLst>
              <a:ext uri="{FF2B5EF4-FFF2-40B4-BE49-F238E27FC236}">
                <a16:creationId xmlns:a16="http://schemas.microsoft.com/office/drawing/2014/main" id="{6D4E3CB7-DFF6-CF2C-B133-C7F60C513889}"/>
              </a:ext>
            </a:extLst>
          </p:cNvPr>
          <p:cNvPicPr>
            <a:picLocks noChangeAspect="1"/>
          </p:cNvPicPr>
          <p:nvPr/>
        </p:nvPicPr>
        <p:blipFill>
          <a:blip r:embed="rId5"/>
          <a:srcRect l="970" r="970"/>
          <a:stretch/>
        </p:blipFill>
        <p:spPr>
          <a:xfrm>
            <a:off x="6266979" y="4251489"/>
            <a:ext cx="2300177" cy="1989056"/>
          </a:xfrm>
          <a:prstGeom prst="rect">
            <a:avLst/>
          </a:prstGeom>
          <a:ln w="25400">
            <a:solidFill>
              <a:schemeClr val="tx1"/>
            </a:solidFill>
          </a:ln>
        </p:spPr>
      </p:pic>
      <p:sp>
        <p:nvSpPr>
          <p:cNvPr id="43" name="Text Placeholder 16">
            <a:extLst>
              <a:ext uri="{FF2B5EF4-FFF2-40B4-BE49-F238E27FC236}">
                <a16:creationId xmlns:a16="http://schemas.microsoft.com/office/drawing/2014/main" id="{B7118B18-BD77-005A-7D94-D7848885F453}"/>
              </a:ext>
            </a:extLst>
          </p:cNvPr>
          <p:cNvSpPr txBox="1">
            <a:spLocks/>
          </p:cNvSpPr>
          <p:nvPr/>
        </p:nvSpPr>
        <p:spPr>
          <a:xfrm>
            <a:off x="9217953" y="4565963"/>
            <a:ext cx="2300177" cy="15733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Institutions can use it easily.</a:t>
            </a:r>
          </a:p>
          <a:p>
            <a:endParaRPr lang="en-US" sz="3200" dirty="0"/>
          </a:p>
        </p:txBody>
      </p:sp>
    </p:spTree>
    <p:extLst>
      <p:ext uri="{BB962C8B-B14F-4D97-AF65-F5344CB8AC3E}">
        <p14:creationId xmlns:p14="http://schemas.microsoft.com/office/powerpoint/2010/main" val="339588388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411009" y="1212381"/>
            <a:ext cx="3840479" cy="2862072"/>
          </a:xfrm>
        </p:spPr>
        <p:txBody>
          <a:bodyPr/>
          <a:lstStyle/>
          <a:p>
            <a:r>
              <a:rPr lang="en-US" dirty="0"/>
              <a:t>User- Admin </a:t>
            </a:r>
            <a:r>
              <a:rPr lang="en-US" sz="4000" dirty="0"/>
              <a:t>Functionalities</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a:xfrm>
            <a:off x="5769866" y="442314"/>
            <a:ext cx="5283618" cy="338328"/>
          </a:xfrm>
        </p:spPr>
        <p:txBody>
          <a:bodyPr/>
          <a:lstStyle/>
          <a:p>
            <a:r>
              <a:rPr lang="en-US" dirty="0"/>
              <a:t>Registration</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First they have to signup then they will login.</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Edit Profile Information</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a:xfrm>
            <a:off x="5769866" y="2069946"/>
            <a:ext cx="6296630" cy="338328"/>
          </a:xfrm>
        </p:spPr>
        <p:txBody>
          <a:bodyPr/>
          <a:lstStyle/>
          <a:p>
            <a:r>
              <a:rPr lang="en-US" dirty="0"/>
              <a:t>Proper Updated Profile (name, id, picture, number, address, parent’s number).</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a:xfrm>
            <a:off x="5769863" y="3035808"/>
            <a:ext cx="5825105" cy="338328"/>
          </a:xfrm>
        </p:spPr>
        <p:txBody>
          <a:bodyPr/>
          <a:lstStyle/>
          <a:p>
            <a:r>
              <a:rPr lang="en-US" dirty="0"/>
              <a:t>File a Complain / Check a posted complain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With bully’s details &amp; complain details.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a:xfrm>
            <a:off x="5769864" y="4325112"/>
            <a:ext cx="5825104" cy="338328"/>
          </a:xfrm>
        </p:spPr>
        <p:txBody>
          <a:bodyPr/>
          <a:lstStyle/>
          <a:p>
            <a:r>
              <a:rPr lang="en-US" sz="1800" dirty="0"/>
              <a:t>Submit Valid Information/ Justify Guilty or not Guilty </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Proper images related to the incident.</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a:xfrm>
            <a:off x="5769863" y="5614416"/>
            <a:ext cx="4933995" cy="338328"/>
          </a:xfrm>
        </p:spPr>
        <p:txBody>
          <a:bodyPr/>
          <a:lstStyle/>
          <a:p>
            <a:r>
              <a:rPr lang="en-US" dirty="0"/>
              <a:t>Get Consultation from </a:t>
            </a:r>
            <a:r>
              <a:rPr lang="en-US" dirty="0" err="1"/>
              <a:t>AIChatBot</a:t>
            </a:r>
            <a:endParaRPr lang="en-US" dirty="0"/>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Can talk we chatbot whenever they need.</a:t>
            </a:r>
          </a:p>
          <a:p>
            <a:endParaRPr lang="en-US" dirty="0"/>
          </a:p>
        </p:txBody>
      </p:sp>
    </p:spTree>
    <p:extLst>
      <p:ext uri="{BB962C8B-B14F-4D97-AF65-F5344CB8AC3E}">
        <p14:creationId xmlns:p14="http://schemas.microsoft.com/office/powerpoint/2010/main" val="8665335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BulliSheild</Template>
  <TotalTime>271</TotalTime>
  <Words>221</Words>
  <Application>Microsoft Office PowerPoint</Application>
  <PresentationFormat>Widescreen</PresentationFormat>
  <Paragraphs>36</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Century Gothic</vt:lpstr>
      <vt:lpstr>Comic Sans MS</vt:lpstr>
      <vt:lpstr>Karla</vt:lpstr>
      <vt:lpstr>Univers Condensed Light</vt:lpstr>
      <vt:lpstr>Wingdings</vt:lpstr>
      <vt:lpstr>Office Theme</vt:lpstr>
      <vt:lpstr>Title:- BulliSheild: “A Complete System to Detect, Stop Cyber Bullying Along with AI supported Mental Health Counselling ChatBot"</vt:lpstr>
      <vt:lpstr>Introduction </vt:lpstr>
      <vt:lpstr>Target / Audience</vt:lpstr>
      <vt:lpstr>Need, Problem and Opportunity</vt:lpstr>
      <vt:lpstr>User- Admin Functionalities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CSE299</dc:title>
  <dc:creator>FaRhAna PoRy</dc:creator>
  <cp:lastModifiedBy>FaRhAna PoRy</cp:lastModifiedBy>
  <cp:revision>6</cp:revision>
  <dcterms:created xsi:type="dcterms:W3CDTF">2023-08-09T16:03:56Z</dcterms:created>
  <dcterms:modified xsi:type="dcterms:W3CDTF">2023-10-25T16:20:49Z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